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4103" r:id="rId2"/>
    <p:sldMasterId id="2147484116" r:id="rId3"/>
    <p:sldMasterId id="2147484129" r:id="rId4"/>
    <p:sldMasterId id="2147484168" r:id="rId5"/>
    <p:sldMasterId id="2147484181" r:id="rId6"/>
  </p:sldMasterIdLst>
  <p:notesMasterIdLst>
    <p:notesMasterId r:id="rId18"/>
  </p:notesMasterIdLst>
  <p:sldIdLst>
    <p:sldId id="303" r:id="rId7"/>
    <p:sldId id="256" r:id="rId8"/>
    <p:sldId id="305" r:id="rId9"/>
    <p:sldId id="306" r:id="rId10"/>
    <p:sldId id="307" r:id="rId11"/>
    <p:sldId id="294" r:id="rId12"/>
    <p:sldId id="295" r:id="rId13"/>
    <p:sldId id="296" r:id="rId14"/>
    <p:sldId id="299" r:id="rId15"/>
    <p:sldId id="300" r:id="rId16"/>
    <p:sldId id="30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6600"/>
    <a:srgbClr val="CC99FF"/>
    <a:srgbClr val="004E60"/>
    <a:srgbClr val="006C86"/>
    <a:srgbClr val="000000"/>
    <a:srgbClr val="50005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758" autoAdjust="0"/>
    <p:restoredTop sz="94573" autoAdjust="0"/>
  </p:normalViewPr>
  <p:slideViewPr>
    <p:cSldViewPr>
      <p:cViewPr varScale="1">
        <p:scale>
          <a:sx n="23" d="100"/>
          <a:sy n="23" d="100"/>
        </p:scale>
        <p:origin x="208" y="1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BD62C-98CA-4CB6-8C93-73D70DA1161F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C0132-A785-4B6A-9FFB-AA991BA5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4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9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92E45-A806-4F55-A2CF-B517EF12E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1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DDA2-37B3-4F5B-912E-327F0D523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5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E0B1A-ADA8-4937-8A9F-6EA85E30A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7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8786-50AF-4354-8B08-156DD1B726C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43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21A7-B2D8-487D-8DCB-14C59BA6693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97921"/>
      </p:ext>
    </p:extLst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6F51-88C3-46C8-BB5F-4D65465CDE9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712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F0FC-BA83-4190-9C1E-FBB9D56DC21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95833"/>
      </p:ext>
    </p:extLst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4484-FD70-4F4A-A6BE-52EFF7FBBC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18503"/>
      </p:ext>
    </p:extLst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5E3C-A785-4A9B-864C-1F847F16E0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57832"/>
      </p:ext>
    </p:extLst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A044-7A35-4C55-80AF-F80D24CBD9E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3799"/>
      </p:ext>
    </p:extLst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6BC5-810B-4090-8878-C96904F435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05423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F6B0-95F4-4690-A4FD-044B2DB43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962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FF7D-531B-41A8-9042-A6B252D4645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40047"/>
      </p:ext>
    </p:extLst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E039-66FE-41D1-B1F0-DE1AFE292C0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06358"/>
      </p:ext>
    </p:extLst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AC31-A158-46AC-81C3-E098290EFCD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05369"/>
      </p:ext>
    </p:extLst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0672-4EEC-423A-AF81-FA35CBD584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5114"/>
      </p:ext>
    </p:extLst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8786-50AF-4354-8B08-156DD1B726C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29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21A7-B2D8-487D-8DCB-14C59BA6693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0824"/>
      </p:ext>
    </p:extLst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6F51-88C3-46C8-BB5F-4D65465CDE9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36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F0FC-BA83-4190-9C1E-FBB9D56DC21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18915"/>
      </p:ext>
    </p:extLst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4484-FD70-4F4A-A6BE-52EFF7FBBC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14894"/>
      </p:ext>
    </p:extLst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5E3C-A785-4A9B-864C-1F847F16E0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55578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897F-EDA5-4825-9DCE-C0DC7ADB1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4502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A044-7A35-4C55-80AF-F80D24CBD9E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00650"/>
      </p:ext>
    </p:extLst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6BC5-810B-4090-8878-C96904F435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15263"/>
      </p:ext>
    </p:extLst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FF7D-531B-41A8-9042-A6B252D4645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19468"/>
      </p:ext>
    </p:extLst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E039-66FE-41D1-B1F0-DE1AFE292C0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66877"/>
      </p:ext>
    </p:extLst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AC31-A158-46AC-81C3-E098290EFCD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12972"/>
      </p:ext>
    </p:extLst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0672-4EEC-423A-AF81-FA35CBD584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9200"/>
      </p:ext>
    </p:extLst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8786-50AF-4354-8B08-156DD1B726C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27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21A7-B2D8-487D-8DCB-14C59BA6693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02625"/>
      </p:ext>
    </p:extLst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6F51-88C3-46C8-BB5F-4D65465CDE9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63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F0FC-BA83-4190-9C1E-FBB9D56DC21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04320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30D7-314B-45C8-8087-1FE680B3A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860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4484-FD70-4F4A-A6BE-52EFF7FBBC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01889"/>
      </p:ext>
    </p:extLst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5E3C-A785-4A9B-864C-1F847F16E0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92925"/>
      </p:ext>
    </p:extLst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A044-7A35-4C55-80AF-F80D24CBD9E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76764"/>
      </p:ext>
    </p:extLst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6BC5-810B-4090-8878-C96904F435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24440"/>
      </p:ext>
    </p:extLst>
  </p:cSld>
  <p:clrMapOvr>
    <a:masterClrMapping/>
  </p:clrMapOvr>
  <p:transition spd="slow">
    <p:comb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FF7D-531B-41A8-9042-A6B252D4645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59483"/>
      </p:ext>
    </p:extLst>
  </p:cSld>
  <p:clrMapOvr>
    <a:masterClrMapping/>
  </p:clrMapOvr>
  <p:transition spd="slow">
    <p:comb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E039-66FE-41D1-B1F0-DE1AFE292C0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35274"/>
      </p:ext>
    </p:extLst>
  </p:cSld>
  <p:clrMapOvr>
    <a:masterClrMapping/>
  </p:clrMapOvr>
  <p:transition spd="slow">
    <p:comb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AC31-A158-46AC-81C3-E098290EFCD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9887"/>
      </p:ext>
    </p:extLst>
  </p:cSld>
  <p:clrMapOvr>
    <a:masterClrMapping/>
  </p:clrMapOvr>
  <p:transition spd="slow">
    <p:comb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0672-4EEC-423A-AF81-FA35CBD584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72716"/>
      </p:ext>
    </p:extLst>
  </p:cSld>
  <p:clrMapOvr>
    <a:masterClrMapping/>
  </p:clrMapOvr>
  <p:transition spd="slow">
    <p:comb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8786-50AF-4354-8B08-156DD1B726C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21A7-B2D8-487D-8DCB-14C59BA6693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65449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58B4A-3014-4AAC-9021-0C248CB9B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518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6F51-88C3-46C8-BB5F-4D65465CDE9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21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F0FC-BA83-4190-9C1E-FBB9D56DC21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4299"/>
      </p:ext>
    </p:extLst>
  </p:cSld>
  <p:clrMapOvr>
    <a:masterClrMapping/>
  </p:clrMapOvr>
  <p:transition spd="slow">
    <p:comb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4484-FD70-4F4A-A6BE-52EFF7FBBC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52606"/>
      </p:ext>
    </p:extLst>
  </p:cSld>
  <p:clrMapOvr>
    <a:masterClrMapping/>
  </p:clrMapOvr>
  <p:transition spd="slow">
    <p:comb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5E3C-A785-4A9B-864C-1F847F16E0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72724"/>
      </p:ext>
    </p:extLst>
  </p:cSld>
  <p:clrMapOvr>
    <a:masterClrMapping/>
  </p:clrMapOvr>
  <p:transition spd="slow">
    <p:comb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A044-7A35-4C55-80AF-F80D24CBD9E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96465"/>
      </p:ext>
    </p:extLst>
  </p:cSld>
  <p:clrMapOvr>
    <a:masterClrMapping/>
  </p:clrMapOvr>
  <p:transition spd="slow">
    <p:comb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6BC5-810B-4090-8878-C96904F435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90541"/>
      </p:ext>
    </p:extLst>
  </p:cSld>
  <p:clrMapOvr>
    <a:masterClrMapping/>
  </p:clrMapOvr>
  <p:transition spd="slow"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FF7D-531B-41A8-9042-A6B252D4645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52503"/>
      </p:ext>
    </p:extLst>
  </p:cSld>
  <p:clrMapOvr>
    <a:masterClrMapping/>
  </p:clrMapOvr>
  <p:transition spd="slow"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E039-66FE-41D1-B1F0-DE1AFE292C0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5126"/>
      </p:ext>
    </p:extLst>
  </p:cSld>
  <p:clrMapOvr>
    <a:masterClrMapping/>
  </p:clrMapOvr>
  <p:transition spd="slow"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AC31-A158-46AC-81C3-E098290EFCD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67584"/>
      </p:ext>
    </p:extLst>
  </p:cSld>
  <p:clrMapOvr>
    <a:masterClrMapping/>
  </p:clrMapOvr>
  <p:transition spd="slow"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0672-4EEC-423A-AF81-FA35CBD584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98554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C3DDD-6513-4A20-BD92-3367A7478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984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8786-50AF-4354-8B08-156DD1B726C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55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21A7-B2D8-487D-8DCB-14C59BA6693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41318"/>
      </p:ext>
    </p:extLst>
  </p:cSld>
  <p:clrMapOvr>
    <a:masterClrMapping/>
  </p:clrMapOvr>
  <p:transition spd="slow">
    <p:comb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6F51-88C3-46C8-BB5F-4D65465CDE9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13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F0FC-BA83-4190-9C1E-FBB9D56DC21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9794"/>
      </p:ext>
    </p:extLst>
  </p:cSld>
  <p:clrMapOvr>
    <a:masterClrMapping/>
  </p:clrMapOvr>
  <p:transition spd="slow">
    <p:comb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4484-FD70-4F4A-A6BE-52EFF7FBBC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29146"/>
      </p:ext>
    </p:extLst>
  </p:cSld>
  <p:clrMapOvr>
    <a:masterClrMapping/>
  </p:clrMapOvr>
  <p:transition spd="slow">
    <p:comb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5E3C-A785-4A9B-864C-1F847F16E0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5873"/>
      </p:ext>
    </p:extLst>
  </p:cSld>
  <p:clrMapOvr>
    <a:masterClrMapping/>
  </p:clrMapOvr>
  <p:transition spd="slow">
    <p:comb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A044-7A35-4C55-80AF-F80D24CBD9E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96008"/>
      </p:ext>
    </p:extLst>
  </p:cSld>
  <p:clrMapOvr>
    <a:masterClrMapping/>
  </p:clrMapOvr>
  <p:transition spd="slow">
    <p:comb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6BC5-810B-4090-8878-C96904F4355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38864"/>
      </p:ext>
    </p:extLst>
  </p:cSld>
  <p:clrMapOvr>
    <a:masterClrMapping/>
  </p:clrMapOvr>
  <p:transition spd="slow">
    <p:comb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  <a:effectLst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FF7D-531B-41A8-9042-A6B252D4645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85678"/>
      </p:ext>
    </p:extLst>
  </p:cSld>
  <p:clrMapOvr>
    <a:masterClrMapping/>
  </p:clrMapOvr>
  <p:transition spd="slow">
    <p:comb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E039-66FE-41D1-B1F0-DE1AFE292C0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73490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25FE-5783-48AB-A22E-E2F06C313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0945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AC31-A158-46AC-81C3-E098290EFCD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12932"/>
      </p:ext>
    </p:extLst>
  </p:cSld>
  <p:clrMapOvr>
    <a:masterClrMapping/>
  </p:clrMapOvr>
  <p:transition spd="slow">
    <p:comb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0672-4EEC-423A-AF81-FA35CBD584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65683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4294D-F9DD-486F-9831-6A5A9DCBB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0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889BB-68B3-4522-BC63-9C6ACA9C1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1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8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8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8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7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D0894B8A-54C1-4425-9E60-4BF0D0AC0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EB70A52-97E1-4330-B6B6-774A221657FA}" type="slidenum">
              <a:rPr lang="ru-RU">
                <a:solidFill>
                  <a:srgbClr val="04617B">
                    <a:shade val="90000"/>
                  </a:srgbClr>
                </a:solidFill>
                <a:effectLst/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000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EB70A52-97E1-4330-B6B6-774A221657FA}" type="slidenum">
              <a:rPr lang="ru-RU">
                <a:solidFill>
                  <a:srgbClr val="04617B">
                    <a:shade val="90000"/>
                  </a:srgbClr>
                </a:solidFill>
                <a:effectLst/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916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EB70A52-97E1-4330-B6B6-774A221657FA}" type="slidenum">
              <a:rPr lang="ru-RU">
                <a:solidFill>
                  <a:srgbClr val="04617B">
                    <a:shade val="90000"/>
                  </a:srgbClr>
                </a:solidFill>
                <a:effectLst/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928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  <p:sldLayoutId id="2147484141" r:id="rId12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EB70A52-97E1-4330-B6B6-774A221657FA}" type="slidenum">
              <a:rPr lang="ru-RU">
                <a:solidFill>
                  <a:srgbClr val="04617B">
                    <a:shade val="90000"/>
                  </a:srgbClr>
                </a:solidFill>
                <a:effectLst/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31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effectLst/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EB70A52-97E1-4330-B6B6-774A221657FA}" type="slidenum">
              <a:rPr lang="ru-RU">
                <a:solidFill>
                  <a:srgbClr val="04617B">
                    <a:shade val="90000"/>
                  </a:srgbClr>
                </a:solidFill>
                <a:effectLst/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prstClr val="black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57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676DD2-3585-5242-B45C-65D48D432F78}"/>
              </a:ext>
            </a:extLst>
          </p:cNvPr>
          <p:cNvSpPr txBox="1"/>
          <p:nvPr/>
        </p:nvSpPr>
        <p:spPr>
          <a:xfrm>
            <a:off x="3665245" y="1988840"/>
            <a:ext cx="1813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SignPainter HouseScript" panose="02000006070000020004" pitchFamily="2" charset="0"/>
              </a:rPr>
              <a:t>08.04.20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4EF0DB-3CDE-064A-B818-F1670DD47AB0}"/>
              </a:ext>
            </a:extLst>
          </p:cNvPr>
          <p:cNvSpPr txBox="1"/>
          <p:nvPr/>
        </p:nvSpPr>
        <p:spPr>
          <a:xfrm>
            <a:off x="1691680" y="299695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bg2">
                    <a:lumMod val="10000"/>
                  </a:schemeClr>
                </a:solidFill>
                <a:latin typeface="SignPainter HouseScript" panose="02000006070000020004" pitchFamily="2" charset="0"/>
                <a:cs typeface="Phosphate Inline" panose="02000506050000020004" pitchFamily="2" charset="0"/>
              </a:rPr>
              <a:t>Классная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90778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23528" y="1340768"/>
            <a:ext cx="882047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7200" b="1" u="sng" dirty="0">
                <a:solidFill>
                  <a:srgbClr val="FF0000"/>
                </a:solidFill>
                <a:effectLst/>
                <a:latin typeface="SignPainter HouseScript Semibol" panose="02000006070000020004" pitchFamily="2" charset="0"/>
              </a:rPr>
              <a:t>Область значения функции </a:t>
            </a:r>
            <a:r>
              <a:rPr lang="ru-RU" altLang="ru-RU" sz="7200" b="1" dirty="0">
                <a:solidFill>
                  <a:prstClr val="black"/>
                </a:solidFill>
                <a:effectLst/>
                <a:latin typeface="SignPainter HouseScript Semibol" panose="02000006070000020004" pitchFamily="2" charset="0"/>
              </a:rPr>
              <a:t>– это все значения, которые принимает зависимая переменная </a:t>
            </a:r>
            <a:r>
              <a:rPr lang="ru-RU" altLang="ru-RU" sz="7200" b="1" dirty="0">
                <a:solidFill>
                  <a:srgbClr val="FF0000"/>
                </a:solidFill>
                <a:effectLst/>
                <a:latin typeface="SignPainter HouseScript Semibol" panose="02000006070000020004" pitchFamily="2" charset="0"/>
              </a:rPr>
              <a:t>у</a:t>
            </a:r>
            <a:r>
              <a:rPr lang="ru-RU" altLang="ru-RU" sz="5400" b="1" dirty="0">
                <a:solidFill>
                  <a:prstClr val="black"/>
                </a:solidFill>
                <a:effectLst/>
                <a:latin typeface="SignPainter HouseScript Semibol" panose="0200000607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116464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2770F5-E0CD-604C-AF1C-5C269728F5D5}"/>
              </a:ext>
            </a:extLst>
          </p:cNvPr>
          <p:cNvSpPr txBox="1"/>
          <p:nvPr/>
        </p:nvSpPr>
        <p:spPr>
          <a:xfrm>
            <a:off x="179512" y="892899"/>
            <a:ext cx="91886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solidFill>
                  <a:srgbClr val="7030A0"/>
                </a:solidFill>
                <a:latin typeface="SignPainter HouseScript Semibol" panose="02000006070000020004" pitchFamily="2" charset="0"/>
              </a:rPr>
              <a:t>Закрепление изученного материала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66FF08-AB4A-F84E-8F68-765FFDEA5ED0}"/>
              </a:ext>
            </a:extLst>
          </p:cNvPr>
          <p:cNvSpPr txBox="1"/>
          <p:nvPr/>
        </p:nvSpPr>
        <p:spPr>
          <a:xfrm>
            <a:off x="789316" y="3388906"/>
            <a:ext cx="75653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latin typeface="SignPainter HouseScript" panose="02000006070000020004" pitchFamily="2" charset="0"/>
              </a:rPr>
              <a:t>Учебник: страница 138, </a:t>
            </a:r>
          </a:p>
          <a:p>
            <a:pPr algn="ctr"/>
            <a:r>
              <a:rPr lang="ru-RU" sz="5400" dirty="0">
                <a:effectLst/>
                <a:latin typeface="SignPainter HouseScript" panose="02000006070000020004" pitchFamily="2" charset="0"/>
              </a:rPr>
              <a:t>№ 753, 754, 755, 756, 757, 758</a:t>
            </a:r>
          </a:p>
          <a:p>
            <a:pPr algn="ctr"/>
            <a:endParaRPr lang="ru-RU" sz="5400" dirty="0">
              <a:latin typeface="SignPainter HouseScript" panose="0200000607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43647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196752"/>
            <a:ext cx="8136904" cy="432048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8000" b="1" dirty="0">
                <a:solidFill>
                  <a:srgbClr val="FF0000"/>
                </a:solidFill>
                <a:latin typeface="SignPainter HouseScript" panose="02000006070000020004" pitchFamily="2" charset="0"/>
                <a:cs typeface="Times New Roman" panose="02020603050405020304" pitchFamily="18" charset="0"/>
              </a:rPr>
              <a:t>Связи между величинами. Функция</a:t>
            </a:r>
          </a:p>
          <a:p>
            <a:pPr algn="ctr" eaLnBrk="1" hangingPunct="1">
              <a:buNone/>
              <a:defRPr/>
            </a:pPr>
            <a:r>
              <a:rPr lang="ru-RU" sz="6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gnPainter HouseScript" panose="02000006070000020004" pitchFamily="2" charset="0"/>
              </a:rPr>
              <a:t>    </a:t>
            </a:r>
            <a:endParaRPr lang="ru-RU" sz="8800" dirty="0">
              <a:solidFill>
                <a:srgbClr val="FF0000"/>
              </a:solidFill>
              <a:latin typeface="SignPainter HouseScript" panose="0200000607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29699" name="Picture 12" descr="thumbnai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813300"/>
            <a:ext cx="2605087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57AEA-2A2A-9C4B-BC50-66E2FF9D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 dirty="0">
                <a:latin typeface="SignPainter HouseScript" panose="02000006070000020004" pitchFamily="2" charset="0"/>
              </a:rPr>
              <a:t>Задание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8960F-36F5-0F4C-8576-62506F20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916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latin typeface="SignPainter HouseScript" panose="02000006070000020004" pitchFamily="2" charset="0"/>
              </a:rPr>
              <a:t>1. Найдите координаты точек </a:t>
            </a:r>
            <a:r>
              <a:rPr lang="ru-RU" sz="4000" dirty="0" err="1">
                <a:latin typeface="SignPainter HouseScript" panose="02000006070000020004" pitchFamily="2" charset="0"/>
              </a:rPr>
              <a:t>A</a:t>
            </a:r>
            <a:r>
              <a:rPr lang="ru-RU" sz="4000" dirty="0">
                <a:latin typeface="SignPainter HouseScript" panose="02000006070000020004" pitchFamily="2" charset="0"/>
              </a:rPr>
              <a:t>, </a:t>
            </a:r>
            <a:r>
              <a:rPr lang="ru-RU" sz="4000" dirty="0" err="1">
                <a:latin typeface="SignPainter HouseScript" panose="02000006070000020004" pitchFamily="2" charset="0"/>
              </a:rPr>
              <a:t>B</a:t>
            </a:r>
            <a:r>
              <a:rPr lang="ru-RU" sz="4000" dirty="0">
                <a:latin typeface="SignPainter HouseScript" panose="02000006070000020004" pitchFamily="2" charset="0"/>
              </a:rPr>
              <a:t>, </a:t>
            </a:r>
            <a:r>
              <a:rPr lang="ru-RU" sz="4000" dirty="0" err="1">
                <a:latin typeface="SignPainter HouseScript" panose="02000006070000020004" pitchFamily="2" charset="0"/>
              </a:rPr>
              <a:t>C</a:t>
            </a:r>
            <a:r>
              <a:rPr lang="ru-RU" sz="4000" dirty="0">
                <a:latin typeface="SignPainter HouseScript" panose="02000006070000020004" pitchFamily="2" charset="0"/>
              </a:rPr>
              <a:t>, </a:t>
            </a:r>
            <a:r>
              <a:rPr lang="ru-RU" sz="4000" dirty="0" err="1">
                <a:latin typeface="SignPainter HouseScript" panose="02000006070000020004" pitchFamily="2" charset="0"/>
              </a:rPr>
              <a:t>D</a:t>
            </a:r>
            <a:r>
              <a:rPr lang="ru-RU" sz="4000" dirty="0">
                <a:latin typeface="SignPainter HouseScript" panose="02000006070000020004" pitchFamily="2" charset="0"/>
              </a:rPr>
              <a:t>, </a:t>
            </a:r>
            <a:r>
              <a:rPr lang="ru-RU" sz="4000" dirty="0" err="1">
                <a:latin typeface="SignPainter HouseScript" panose="02000006070000020004" pitchFamily="2" charset="0"/>
              </a:rPr>
              <a:t>E</a:t>
            </a:r>
            <a:r>
              <a:rPr lang="ru-RU" sz="4000" dirty="0">
                <a:latin typeface="SignPainter HouseScript" panose="02000006070000020004" pitchFamily="2" charset="0"/>
              </a:rPr>
              <a:t>, изображённых на рисунке</a:t>
            </a:r>
          </a:p>
          <a:p>
            <a:pPr marL="0" indent="0">
              <a:buNone/>
            </a:pPr>
            <a:endParaRPr lang="ru-RU" sz="4000" dirty="0">
              <a:latin typeface="SignPainter HouseScript" panose="02000006070000020004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DFAD6F7-964B-0747-97D3-510659F71600}"/>
              </a:ext>
            </a:extLst>
          </p:cNvPr>
          <p:cNvPicPr/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35696" y="2629032"/>
            <a:ext cx="4824536" cy="411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1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3B41E7-EEF2-7E48-9A7F-23CE55431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174002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latin typeface="SignPainter HouseScript" panose="02000006070000020004" pitchFamily="2" charset="0"/>
              </a:rPr>
              <a:t>2. В таблице представлено изменения температуры воздуха за сутки. Заполните пропуски.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CD617CE-240A-ED46-A15B-6607E443C20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96330" y="1772816"/>
            <a:ext cx="7551340" cy="20187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09C4EE-FDC4-B54A-B561-4386ED21A338}"/>
              </a:ext>
            </a:extLst>
          </p:cNvPr>
          <p:cNvSpPr txBox="1"/>
          <p:nvPr/>
        </p:nvSpPr>
        <p:spPr>
          <a:xfrm>
            <a:off x="179334" y="4365104"/>
            <a:ext cx="91178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effectLst/>
                <a:latin typeface="SignPainter HouseScript" panose="02000006070000020004" pitchFamily="2" charset="0"/>
              </a:rPr>
              <a:t>Температура воздуха была равна –2 °С в ___   ч.</a:t>
            </a:r>
          </a:p>
          <a:p>
            <a:r>
              <a:rPr lang="ru-RU" sz="3200" dirty="0">
                <a:effectLst/>
                <a:latin typeface="SignPainter HouseScript" panose="02000006070000020004" pitchFamily="2" charset="0"/>
              </a:rPr>
              <a:t>Температура воздуха была равна _____  °С в 4 ч.</a:t>
            </a:r>
          </a:p>
          <a:p>
            <a:r>
              <a:rPr lang="ru-RU" sz="3200" dirty="0">
                <a:effectLst/>
                <a:latin typeface="SignPainter HouseScript" panose="02000006070000020004" pitchFamily="2" charset="0"/>
              </a:rPr>
              <a:t>Самая низкая температура была ____  °С в ______  ч.</a:t>
            </a:r>
          </a:p>
          <a:p>
            <a:r>
              <a:rPr lang="ru-RU" sz="3200" dirty="0">
                <a:effectLst/>
                <a:latin typeface="SignPainter HouseScript" panose="02000006070000020004" pitchFamily="2" charset="0"/>
              </a:rPr>
              <a:t>Самая высокая температура составляла_____ °С в ____  ч. </a:t>
            </a:r>
            <a:endParaRPr lang="ru-RU" sz="3200" dirty="0">
              <a:latin typeface="SignPainter HouseScript" panose="0200000607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5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C00FA-486A-E241-864F-2E3B0CC8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" y="908720"/>
            <a:ext cx="8820472" cy="675928"/>
          </a:xfrm>
        </p:spPr>
        <p:txBody>
          <a:bodyPr/>
          <a:lstStyle/>
          <a:p>
            <a:pPr algn="ctr"/>
            <a:r>
              <a:rPr lang="ru-RU" sz="4800" b="1" dirty="0">
                <a:latin typeface="SignPainter HouseScript" panose="02000006070000020004" pitchFamily="2" charset="0"/>
              </a:rPr>
              <a:t>Задание</a:t>
            </a:r>
            <a:br>
              <a:rPr lang="ru-RU" sz="4800" b="1" dirty="0">
                <a:latin typeface="SignPainter HouseScript" panose="02000006070000020004" pitchFamily="2" charset="0"/>
              </a:rPr>
            </a:br>
            <a:r>
              <a:rPr lang="ru-RU" sz="3600" b="1" dirty="0">
                <a:latin typeface="SignPainter HouseScript" panose="02000006070000020004" pitchFamily="2" charset="0"/>
              </a:rPr>
              <a:t>Рассмотрите задачу  и ответьте на вопросы</a:t>
            </a:r>
            <a:endParaRPr lang="ru-RU" sz="4800" b="1" dirty="0">
              <a:latin typeface="SignPainter HouseScript" panose="02000006070000020004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29EC60-8CBE-F64F-B165-CE3ABC420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584648"/>
            <a:ext cx="8147857" cy="51567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3600" b="1" dirty="0">
                <a:latin typeface="SignPainter HouseScript Semibol" panose="02000006070000020004" pitchFamily="2" charset="0"/>
              </a:rPr>
              <a:t>Площадь квадрата зависит от длины его стороны. Пусть сторона квадрата равна, а см, а его площадь равна </a:t>
            </a:r>
            <a:r>
              <a:rPr lang="ru-RU" sz="3600" b="1" dirty="0" err="1">
                <a:latin typeface="SignPainter HouseScript Semibol" panose="02000006070000020004" pitchFamily="2" charset="0"/>
              </a:rPr>
              <a:t>S</a:t>
            </a:r>
            <a:r>
              <a:rPr lang="ru-RU" sz="3600" b="1" dirty="0">
                <a:latin typeface="SignPainter HouseScript Semibol" panose="02000006070000020004" pitchFamily="2" charset="0"/>
              </a:rPr>
              <a:t> см².</a:t>
            </a:r>
          </a:p>
          <a:p>
            <a:pPr marL="0" indent="0">
              <a:buNone/>
            </a:pPr>
            <a:r>
              <a:rPr lang="ru-RU" sz="3600" b="1" dirty="0">
                <a:latin typeface="SignPainter HouseScript Semibol" panose="02000006070000020004" pitchFamily="2" charset="0"/>
              </a:rPr>
              <a:t>1. Запишите зависимость площади квадрата от длины его стороны. </a:t>
            </a:r>
          </a:p>
          <a:p>
            <a:pPr marL="0" indent="0">
              <a:buNone/>
            </a:pPr>
            <a:r>
              <a:rPr lang="ru-RU" sz="3600" b="1" dirty="0">
                <a:latin typeface="SignPainter HouseScript Semibol" panose="02000006070000020004" pitchFamily="2" charset="0"/>
              </a:rPr>
              <a:t>2. Найдите площадь квадрата, если длина сторона квадрата равна 3,  14,  0,3.</a:t>
            </a:r>
          </a:p>
          <a:p>
            <a:pPr marL="0" indent="0">
              <a:buNone/>
            </a:pPr>
            <a:r>
              <a:rPr lang="ru-RU" sz="3600" b="1" dirty="0">
                <a:latin typeface="SignPainter HouseScript Semibol" panose="02000006070000020004" pitchFamily="2" charset="0"/>
              </a:rPr>
              <a:t>3. Какая переменная будет является зависимой, а какая независимой?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241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6000" b="1" dirty="0">
                <a:solidFill>
                  <a:srgbClr val="7030A0"/>
                </a:solidFill>
                <a:latin typeface="SignPainter HouseScript" panose="02000006070000020004" pitchFamily="2" charset="0"/>
              </a:rPr>
              <a:t>Другие примеры зависимостей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23195"/>
            <a:ext cx="8661648" cy="401411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600" b="1" dirty="0">
                <a:latin typeface="SignPainter HouseScript Semibol" panose="02000006070000020004" pitchFamily="2" charset="0"/>
              </a:rPr>
              <a:t>Периметр квадрата зависит от длины его стороны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b="1" dirty="0">
                <a:latin typeface="SignPainter HouseScript Semibol" panose="02000006070000020004" pitchFamily="2" charset="0"/>
              </a:rPr>
              <a:t>Длина окружности зависит от длины его радиуса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b="1" dirty="0">
                <a:latin typeface="SignPainter HouseScript Semibol" panose="02000006070000020004" pitchFamily="2" charset="0"/>
              </a:rPr>
              <a:t>Пройденный путь зависит от его скорости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b="1" dirty="0">
                <a:latin typeface="SignPainter HouseScript Semibol" panose="02000006070000020004" pitchFamily="2" charset="0"/>
              </a:rPr>
              <a:t>Длина стального стержня зависит от его температуры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b="1" dirty="0">
                <a:latin typeface="SignPainter HouseScript Semibol" panose="02000006070000020004" pitchFamily="2" charset="0"/>
              </a:rPr>
              <a:t>Давление масла зависит от высоты столба масла</a:t>
            </a:r>
          </a:p>
        </p:txBody>
      </p:sp>
    </p:spTree>
    <p:extLst>
      <p:ext uri="{BB962C8B-B14F-4D97-AF65-F5344CB8AC3E}">
        <p14:creationId xmlns:p14="http://schemas.microsoft.com/office/powerpoint/2010/main" val="863221624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4959350"/>
          </a:xfrm>
        </p:spPr>
        <p:txBody>
          <a:bodyPr/>
          <a:lstStyle/>
          <a:p>
            <a:pPr eaLnBrk="1" hangingPunct="1"/>
            <a:br>
              <a:rPr lang="ru-RU" altLang="ru-RU" sz="3200" b="1" dirty="0">
                <a:solidFill>
                  <a:schemeClr val="tx1"/>
                </a:solidFill>
                <a:latin typeface="SignPainter HouseScript Semibol" panose="02000006070000020004" pitchFamily="2" charset="0"/>
              </a:rPr>
            </a:br>
            <a:r>
              <a:rPr lang="ru-RU" altLang="ru-RU" sz="6000" b="1" u="sng" dirty="0">
                <a:solidFill>
                  <a:srgbClr val="FF0000"/>
                </a:solidFill>
                <a:latin typeface="SignPainter HouseScript Semibol" panose="02000006070000020004" pitchFamily="2" charset="0"/>
              </a:rPr>
              <a:t>Функция</a:t>
            </a:r>
            <a:r>
              <a:rPr lang="ru-RU" altLang="ru-RU" sz="6000" b="1" dirty="0">
                <a:solidFill>
                  <a:schemeClr val="tx1"/>
                </a:solidFill>
                <a:latin typeface="SignPainter HouseScript Semibol" panose="02000006070000020004" pitchFamily="2" charset="0"/>
              </a:rPr>
              <a:t> – это зависимость переменной </a:t>
            </a:r>
            <a:r>
              <a:rPr lang="ru-RU" altLang="ru-RU" sz="6000" b="1" dirty="0">
                <a:solidFill>
                  <a:srgbClr val="0000FF"/>
                </a:solidFill>
                <a:latin typeface="SignPainter HouseScript Semibol" panose="02000006070000020004" pitchFamily="2" charset="0"/>
              </a:rPr>
              <a:t>у</a:t>
            </a:r>
            <a:r>
              <a:rPr lang="ru-RU" altLang="ru-RU" sz="6000" b="1" dirty="0">
                <a:solidFill>
                  <a:schemeClr val="tx1"/>
                </a:solidFill>
                <a:latin typeface="SignPainter HouseScript Semibol" panose="02000006070000020004" pitchFamily="2" charset="0"/>
              </a:rPr>
              <a:t> от переменной </a:t>
            </a:r>
            <a:r>
              <a:rPr lang="ru-RU" altLang="ru-RU" sz="6000" b="1" dirty="0">
                <a:solidFill>
                  <a:srgbClr val="0000FF"/>
                </a:solidFill>
                <a:latin typeface="SignPainter HouseScript Semibol" panose="02000006070000020004" pitchFamily="2" charset="0"/>
              </a:rPr>
              <a:t>х</a:t>
            </a:r>
            <a:r>
              <a:rPr lang="ru-RU" altLang="ru-RU" sz="6000" b="1" dirty="0">
                <a:solidFill>
                  <a:schemeClr val="tx1"/>
                </a:solidFill>
                <a:latin typeface="SignPainter HouseScript Semibol" panose="02000006070000020004" pitchFamily="2" charset="0"/>
              </a:rPr>
              <a:t>, причем каждому значению </a:t>
            </a:r>
            <a:r>
              <a:rPr lang="ru-RU" altLang="ru-RU" sz="6000" b="1" dirty="0">
                <a:solidFill>
                  <a:srgbClr val="0000FF"/>
                </a:solidFill>
                <a:latin typeface="SignPainter HouseScript Semibol" panose="02000006070000020004" pitchFamily="2" charset="0"/>
              </a:rPr>
              <a:t>х</a:t>
            </a:r>
            <a:r>
              <a:rPr lang="ru-RU" altLang="ru-RU" sz="6000" b="1" dirty="0">
                <a:solidFill>
                  <a:schemeClr val="tx1"/>
                </a:solidFill>
                <a:latin typeface="SignPainter HouseScript Semibol" panose="02000006070000020004" pitchFamily="2" charset="0"/>
              </a:rPr>
              <a:t> соответствует только одно значение </a:t>
            </a:r>
            <a:r>
              <a:rPr lang="ru-RU" altLang="ru-RU" sz="6000" b="1" dirty="0">
                <a:solidFill>
                  <a:srgbClr val="0000FF"/>
                </a:solidFill>
                <a:latin typeface="SignPainter HouseScript Semibol" panose="02000006070000020004" pitchFamily="2" charset="0"/>
              </a:rPr>
              <a:t>у</a:t>
            </a:r>
            <a:r>
              <a:rPr lang="ru-RU" altLang="ru-RU" sz="6000" b="1" dirty="0">
                <a:solidFill>
                  <a:schemeClr val="tx1"/>
                </a:solidFill>
                <a:latin typeface="SignPainter HouseScript Semibol" panose="0200000607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5368087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550" y="908050"/>
            <a:ext cx="691281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80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y = </a:t>
            </a:r>
            <a:r>
              <a:rPr lang="en-US" altLang="ru-RU" sz="8000" dirty="0">
                <a:solidFill>
                  <a:prstClr val="black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lang="en-US" altLang="ru-RU" sz="80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 (x)</a:t>
            </a:r>
            <a:r>
              <a:rPr lang="ru-RU" altLang="ru-RU" sz="80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 - функция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088" y="2266986"/>
            <a:ext cx="7561262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x</a:t>
            </a:r>
            <a:r>
              <a:rPr lang="ru-RU" sz="80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 – </a:t>
            </a:r>
            <a:r>
              <a:rPr lang="ru-RU" sz="4800" dirty="0">
                <a:solidFill>
                  <a:srgbClr val="0000FF"/>
                </a:solidFill>
                <a:effectLst/>
                <a:latin typeface="SignPainter HouseScript" panose="02000006070000020004" pitchFamily="2" charset="0"/>
              </a:rPr>
              <a:t>аргумент</a:t>
            </a:r>
            <a:r>
              <a:rPr lang="en-US" sz="4800" dirty="0">
                <a:solidFill>
                  <a:srgbClr val="0000FF"/>
                </a:solidFill>
                <a:effectLst/>
                <a:latin typeface="SignPainter HouseScript" panose="02000006070000020004" pitchFamily="2" charset="0"/>
              </a:rPr>
              <a:t>.   </a:t>
            </a:r>
            <a:r>
              <a:rPr lang="ru-RU" sz="4800" dirty="0">
                <a:solidFill>
                  <a:srgbClr val="0000FF"/>
                </a:solidFill>
                <a:effectLst/>
                <a:latin typeface="SignPainter HouseScript" panose="02000006070000020004" pitchFamily="2" charset="0"/>
              </a:rPr>
              <a:t>  или </a:t>
            </a:r>
          </a:p>
          <a:p>
            <a:pPr>
              <a:defRPr/>
            </a:pPr>
            <a:r>
              <a:rPr lang="ru-RU" sz="4800" dirty="0">
                <a:solidFill>
                  <a:srgbClr val="0000FF"/>
                </a:solidFill>
                <a:effectLst/>
                <a:latin typeface="SignPainter HouseScript" panose="02000006070000020004" pitchFamily="2" charset="0"/>
              </a:rPr>
              <a:t>          независимая переменная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7088" y="4221163"/>
            <a:ext cx="76327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80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y</a:t>
            </a:r>
            <a:r>
              <a:rPr lang="ru-RU" altLang="ru-RU" sz="80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 –</a:t>
            </a:r>
            <a:r>
              <a:rPr lang="ru-RU" altLang="ru-RU" sz="4800" dirty="0">
                <a:solidFill>
                  <a:prstClr val="black"/>
                </a:solidFill>
                <a:effectLst/>
                <a:latin typeface="SignPainter HouseScript" panose="02000006070000020004" pitchFamily="2" charset="0"/>
              </a:rPr>
              <a:t> </a:t>
            </a:r>
            <a:r>
              <a:rPr lang="ru-RU" altLang="ru-RU" sz="4800" dirty="0">
                <a:solidFill>
                  <a:srgbClr val="C00000"/>
                </a:solidFill>
                <a:effectLst/>
                <a:latin typeface="SignPainter HouseScript" panose="02000006070000020004" pitchFamily="2" charset="0"/>
              </a:rPr>
              <a:t>значение функции  или  </a:t>
            </a:r>
          </a:p>
          <a:p>
            <a:pPr eaLnBrk="1" hangingPunct="1"/>
            <a:r>
              <a:rPr lang="ru-RU" altLang="ru-RU" sz="4800" dirty="0">
                <a:solidFill>
                  <a:srgbClr val="C00000"/>
                </a:solidFill>
                <a:effectLst/>
                <a:latin typeface="SignPainter HouseScript" panose="02000006070000020004" pitchFamily="2" charset="0"/>
              </a:rPr>
              <a:t>         зависимая переменная</a:t>
            </a:r>
            <a:r>
              <a:rPr lang="ru-RU" altLang="ru-RU" sz="8000" dirty="0">
                <a:solidFill>
                  <a:srgbClr val="C00000"/>
                </a:solidFill>
                <a:effectLst/>
                <a:latin typeface="SignPainter HouseScript" panose="0200000607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86384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23528" y="620713"/>
            <a:ext cx="882047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7200" b="1" u="sng" dirty="0">
                <a:solidFill>
                  <a:srgbClr val="FF0000"/>
                </a:solidFill>
                <a:effectLst/>
                <a:latin typeface="SignPainter HouseScript Semibol" panose="02000006070000020004" pitchFamily="2" charset="0"/>
              </a:rPr>
              <a:t>Область определения функции </a:t>
            </a:r>
            <a:r>
              <a:rPr lang="ru-RU" altLang="ru-RU" sz="7200" b="1" dirty="0">
                <a:effectLst/>
                <a:latin typeface="SignPainter HouseScript Semibol" panose="02000006070000020004" pitchFamily="2" charset="0"/>
              </a:rPr>
              <a:t>– это все значения, которые принимает независимая переменная </a:t>
            </a:r>
            <a:r>
              <a:rPr lang="ru-RU" altLang="ru-RU" sz="7200" b="1" dirty="0">
                <a:solidFill>
                  <a:srgbClr val="FF0000"/>
                </a:solidFill>
                <a:effectLst/>
                <a:latin typeface="SignPainter HouseScript Semibol" panose="02000006070000020004" pitchFamily="2" charset="0"/>
              </a:rPr>
              <a:t>х</a:t>
            </a:r>
            <a:r>
              <a:rPr lang="ru-RU" altLang="ru-RU" sz="5400" b="1" dirty="0">
                <a:effectLst/>
                <a:latin typeface="SignPainter HouseScript Semibol" panose="0200000607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5774341"/>
      </p:ext>
    </p:extLst>
  </p:cSld>
  <p:clrMapOvr>
    <a:masterClrMapping/>
  </p:clrMapOvr>
  <p:transition spd="slow">
    <p:comb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Designs\Эскиз.pot</Template>
  <TotalTime>1044</TotalTime>
  <Words>290</Words>
  <Application>Microsoft Macintosh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Calibri</vt:lpstr>
      <vt:lpstr>Constantia</vt:lpstr>
      <vt:lpstr>SignPainter HouseScript</vt:lpstr>
      <vt:lpstr>SignPainter HouseScript Semibol</vt:lpstr>
      <vt:lpstr>Tahoma</vt:lpstr>
      <vt:lpstr>Times New Roman</vt:lpstr>
      <vt:lpstr>Wingdings</vt:lpstr>
      <vt:lpstr>Wingdings 2</vt:lpstr>
      <vt:lpstr>Эскиз</vt:lpstr>
      <vt:lpstr>4_Поток</vt:lpstr>
      <vt:lpstr>5_Поток</vt:lpstr>
      <vt:lpstr>6_Поток</vt:lpstr>
      <vt:lpstr>9_Поток</vt:lpstr>
      <vt:lpstr>10_Поток</vt:lpstr>
      <vt:lpstr>Презентация PowerPoint</vt:lpstr>
      <vt:lpstr>Презентация PowerPoint</vt:lpstr>
      <vt:lpstr>Задание </vt:lpstr>
      <vt:lpstr>Презентация PowerPoint</vt:lpstr>
      <vt:lpstr>Задание Рассмотрите задачу  и ответьте на вопросы</vt:lpstr>
      <vt:lpstr>Другие примеры зависимостей</vt:lpstr>
      <vt:lpstr> Функция – это зависимость переменной у от переменной х, причем каждому значению х соответствует только одно значение у.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ITO</dc:creator>
  <cp:lastModifiedBy>Microsoft Office User</cp:lastModifiedBy>
  <cp:revision>85</cp:revision>
  <dcterms:created xsi:type="dcterms:W3CDTF">1601-01-01T00:00:00Z</dcterms:created>
  <dcterms:modified xsi:type="dcterms:W3CDTF">2020-04-07T20:18:43Z</dcterms:modified>
</cp:coreProperties>
</file>